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9" r:id="rId4"/>
    <p:sldId id="263" r:id="rId5"/>
    <p:sldId id="257" r:id="rId6"/>
    <p:sldId id="270" r:id="rId7"/>
    <p:sldId id="258" r:id="rId8"/>
    <p:sldId id="265" r:id="rId9"/>
    <p:sldId id="266" r:id="rId10"/>
    <p:sldId id="267" r:id="rId11"/>
    <p:sldId id="272" r:id="rId12"/>
    <p:sldId id="268" r:id="rId13"/>
    <p:sldId id="273" r:id="rId14"/>
    <p:sldId id="269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33CCFF"/>
    <a:srgbClr val="00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2BE23-04CC-4432-9AFA-97F7C176625F}" type="datetimeFigureOut">
              <a:rPr lang="fr-FR" smtClean="0"/>
              <a:pPr/>
              <a:t>28/03/2012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261A-95D8-4615-A27B-42AC78235B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61A-95D8-4615-A27B-42AC78235B63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61A-95D8-4615-A27B-42AC78235B63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61A-95D8-4615-A27B-42AC78235B63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61A-95D8-4615-A27B-42AC78235B63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61A-95D8-4615-A27B-42AC78235B63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3261A-95D8-4615-A27B-42AC78235B63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em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.jpeg"/><Relationship Id="rId9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sonde précipitation PIP utilisée dans le cadre du projet</a:t>
            </a:r>
            <a:br>
              <a:rPr lang="fr-FR" dirty="0" smtClean="0"/>
            </a:br>
            <a:r>
              <a:rPr lang="fr-FR" dirty="0" smtClean="0"/>
              <a:t>MEGHA-TROPIQUES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6400800" cy="14127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FR" sz="2000" dirty="0" smtClean="0"/>
              <a:t>E.Fontaine</a:t>
            </a:r>
          </a:p>
          <a:p>
            <a:pPr algn="l"/>
            <a:r>
              <a:rPr lang="fr-FR" sz="2000" dirty="0" smtClean="0"/>
              <a:t>A.Schwarzenboeck</a:t>
            </a:r>
          </a:p>
          <a:p>
            <a:pPr algn="l"/>
            <a:r>
              <a:rPr lang="fr-FR" sz="2000" dirty="0" smtClean="0"/>
              <a:t>R.Dupuy</a:t>
            </a:r>
          </a:p>
          <a:p>
            <a:pPr algn="l"/>
            <a:r>
              <a:rPr lang="fr-FR" sz="2000" dirty="0" err="1" smtClean="0"/>
              <a:t>C.Duroure</a:t>
            </a:r>
            <a:endParaRPr lang="fr-FR" sz="2000" dirty="0" smtClean="0"/>
          </a:p>
          <a:p>
            <a:pPr algn="l"/>
            <a:r>
              <a:rPr lang="en-GB" sz="2000" dirty="0" err="1" smtClean="0"/>
              <a:t>J.Delanoë</a:t>
            </a:r>
            <a:endParaRPr lang="en-GB" sz="2000" dirty="0" smtClean="0"/>
          </a:p>
          <a:p>
            <a:pPr algn="l"/>
            <a:r>
              <a:rPr lang="en-GB" sz="2000" dirty="0" err="1" smtClean="0"/>
              <a:t>N.Viltard</a:t>
            </a:r>
            <a:endParaRPr lang="fr-FR" sz="2000" dirty="0"/>
          </a:p>
        </p:txBody>
      </p:sp>
      <p:grpSp>
        <p:nvGrpSpPr>
          <p:cNvPr id="6" name="Groupe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14" descr="essai1_pr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INSUFilaire-Q_Sig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638016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UBP LOGOTYPE QUADRI2011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116632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ogo_que_lamp_transp_pt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0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6309320"/>
            <a:ext cx="2448272" cy="40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 l="2976" t="28571" r="79167" b="14286"/>
          <a:stretch>
            <a:fillRect/>
          </a:stretch>
        </p:blipFill>
        <p:spPr bwMode="auto">
          <a:xfrm>
            <a:off x="7524328" y="5085184"/>
            <a:ext cx="1404157" cy="936104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pic>
        <p:nvPicPr>
          <p:cNvPr id="11" name="Image 10" descr="LATMOS_600x217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6237312"/>
            <a:ext cx="1728192" cy="511624"/>
          </a:xfrm>
          <a:prstGeom prst="rect">
            <a:avLst/>
          </a:prstGeom>
          <a:ln>
            <a:noFill/>
          </a:ln>
        </p:spPr>
      </p:pic>
      <p:pic>
        <p:nvPicPr>
          <p:cNvPr id="12" name="Image 11" descr="CNES.png"/>
          <p:cNvPicPr>
            <a:picLocks noChangeAspect="1"/>
          </p:cNvPicPr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16" t="2013" r="6506" b="1"/>
          <a:stretch/>
        </p:blipFill>
        <p:spPr>
          <a:xfrm>
            <a:off x="2771800" y="5936990"/>
            <a:ext cx="1079504" cy="921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1"/>
          <p:cNvGrpSpPr>
            <a:grpSpLocks/>
          </p:cNvGrpSpPr>
          <p:nvPr/>
        </p:nvGrpSpPr>
        <p:grpSpPr bwMode="auto"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5138" name="Picture 14" descr="essai1_p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12" descr="INSUFilaire-Q_Sig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" name="Picture 11" descr="UBP LOGOTYPE QUADRI2011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18" descr="logo_que_lamp_transp_pt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ZoneTexte 3"/>
          <p:cNvSpPr txBox="1">
            <a:spLocks noChangeArrowheads="1"/>
          </p:cNvSpPr>
          <p:nvPr/>
        </p:nvSpPr>
        <p:spPr bwMode="auto">
          <a:xfrm>
            <a:off x="0" y="1196752"/>
            <a:ext cx="91440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u="sng" dirty="0" smtClean="0">
                <a:latin typeface="Calibri" pitchFamily="34" charset="0"/>
              </a:rPr>
              <a:t>La loi masse diamètre dépend des processus microphysiques rencontrés par les hydrométéores.</a:t>
            </a:r>
          </a:p>
          <a:p>
            <a:pPr>
              <a:buFontTx/>
              <a:buChar char="-"/>
            </a:pPr>
            <a:endParaRPr lang="fr-FR" sz="1100" dirty="0">
              <a:latin typeface="Calibri" pitchFamily="34" charset="0"/>
            </a:endParaRPr>
          </a:p>
          <a:p>
            <a:r>
              <a:rPr lang="fr-FR" u="sng" dirty="0" smtClean="0">
                <a:latin typeface="Calibri" pitchFamily="34" charset="0"/>
              </a:rPr>
              <a:t>ii) 2</a:t>
            </a:r>
            <a:r>
              <a:rPr lang="fr-FR" u="sng" baseline="30000" dirty="0" smtClean="0">
                <a:latin typeface="Calibri" pitchFamily="34" charset="0"/>
              </a:rPr>
              <a:t>ème</a:t>
            </a:r>
            <a:r>
              <a:rPr lang="fr-FR" u="sng" dirty="0" smtClean="0">
                <a:latin typeface="Calibri" pitchFamily="34" charset="0"/>
              </a:rPr>
              <a:t> approche :</a:t>
            </a:r>
            <a:r>
              <a:rPr lang="fr-FR" dirty="0" smtClean="0">
                <a:latin typeface="Calibri" pitchFamily="34" charset="0"/>
              </a:rPr>
              <a:t> Essayer </a:t>
            </a:r>
            <a:r>
              <a:rPr lang="fr-FR" dirty="0">
                <a:latin typeface="Calibri" pitchFamily="34" charset="0"/>
              </a:rPr>
              <a:t>de relier </a:t>
            </a:r>
            <a:r>
              <a:rPr lang="fr-FR" dirty="0" smtClean="0">
                <a:latin typeface="Calibri" pitchFamily="34" charset="0"/>
              </a:rPr>
              <a:t>l’exposant de la loi M-D par rapport aux images des hydrométéores mesurés par la sonde PIP. </a:t>
            </a:r>
            <a:endParaRPr lang="fr-FR" dirty="0">
              <a:latin typeface="Calibri" pitchFamily="34" charset="0"/>
            </a:endParaRPr>
          </a:p>
          <a:p>
            <a:pPr>
              <a:buFont typeface="Symbol" pitchFamily="18" charset="2"/>
              <a:buChar char="Þ"/>
            </a:pPr>
            <a:endParaRPr lang="fr-FR" dirty="0">
              <a:latin typeface="Calibri" pitchFamily="34" charset="0"/>
            </a:endParaRPr>
          </a:p>
          <a:p>
            <a:pPr>
              <a:buFont typeface="Symbol" pitchFamily="18" charset="2"/>
              <a:buChar char="Þ"/>
            </a:pPr>
            <a:r>
              <a:rPr lang="fr-FR" dirty="0" smtClean="0">
                <a:latin typeface="Calibri" pitchFamily="34" charset="0"/>
              </a:rPr>
              <a:t> Par des loi statistique sur l’ensemble des particules telle que la </a:t>
            </a:r>
            <a:r>
              <a:rPr lang="fr-FR" dirty="0">
                <a:latin typeface="Calibri" pitchFamily="34" charset="0"/>
              </a:rPr>
              <a:t>Loi </a:t>
            </a:r>
            <a:r>
              <a:rPr lang="fr-FR" dirty="0" smtClean="0">
                <a:latin typeface="Calibri" pitchFamily="34" charset="0"/>
              </a:rPr>
              <a:t>d’Aire-D.</a:t>
            </a:r>
            <a:endParaRPr lang="fr-FR" dirty="0">
              <a:latin typeface="Calibri" pitchFamily="34" charset="0"/>
            </a:endParaRPr>
          </a:p>
          <a:p>
            <a:endParaRPr lang="fr-FR" dirty="0">
              <a:latin typeface="Calibri" pitchFamily="34" charset="0"/>
            </a:endParaRPr>
          </a:p>
        </p:txBody>
      </p:sp>
      <p:sp>
        <p:nvSpPr>
          <p:cNvPr id="21" name="ZoneTexte 14"/>
          <p:cNvSpPr txBox="1">
            <a:spLocks noChangeArrowheads="1"/>
          </p:cNvSpPr>
          <p:nvPr/>
        </p:nvSpPr>
        <p:spPr bwMode="auto">
          <a:xfrm>
            <a:off x="0" y="3212976"/>
            <a:ext cx="8886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u="sng" dirty="0" smtClean="0">
                <a:latin typeface="Calibri" pitchFamily="34" charset="0"/>
              </a:rPr>
              <a:t>Définition :</a:t>
            </a:r>
            <a:r>
              <a:rPr lang="fr-FR" dirty="0" smtClean="0">
                <a:latin typeface="Calibri" pitchFamily="34" charset="0"/>
              </a:rPr>
              <a:t> C’est </a:t>
            </a:r>
            <a:r>
              <a:rPr lang="fr-FR" dirty="0">
                <a:latin typeface="Calibri" pitchFamily="34" charset="0"/>
              </a:rPr>
              <a:t>l’espérance de la surface (pour une population d’hydrométéores) relative à un </a:t>
            </a:r>
            <a:r>
              <a:rPr lang="fr-FR" dirty="0" smtClean="0">
                <a:latin typeface="Calibri" pitchFamily="34" charset="0"/>
              </a:rPr>
              <a:t>D donné, </a:t>
            </a:r>
            <a:r>
              <a:rPr lang="fr-FR" dirty="0">
                <a:latin typeface="Calibri" pitchFamily="34" charset="0"/>
              </a:rPr>
              <a:t>dans une intervalle de temps </a:t>
            </a:r>
            <a:r>
              <a:rPr lang="fr-FR" dirty="0" smtClean="0">
                <a:latin typeface="Calibri" pitchFamily="34" charset="0"/>
              </a:rPr>
              <a:t>assez grande. </a:t>
            </a:r>
            <a:r>
              <a:rPr lang="fr-FR" dirty="0">
                <a:latin typeface="Calibri" pitchFamily="34" charset="0"/>
              </a:rPr>
              <a:t>(en générale 10 seconde): </a:t>
            </a:r>
          </a:p>
        </p:txBody>
      </p:sp>
      <p:graphicFrame>
        <p:nvGraphicFramePr>
          <p:cNvPr id="8204" name="Object 2"/>
          <p:cNvGraphicFramePr>
            <a:graphicFrameLocks noChangeAspect="1"/>
          </p:cNvGraphicFramePr>
          <p:nvPr/>
        </p:nvGraphicFramePr>
        <p:xfrm>
          <a:off x="179512" y="4725144"/>
          <a:ext cx="2519363" cy="504825"/>
        </p:xfrm>
        <a:graphic>
          <a:graphicData uri="http://schemas.openxmlformats.org/presentationml/2006/ole">
            <p:oleObj spid="_x0000_s31746" name="Équation" r:id="rId7" imgW="1269720" imgH="253800" progId="Equation.3">
              <p:embed/>
            </p:oleObj>
          </a:graphicData>
        </a:graphic>
      </p:graphicFrame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968552" cy="1124744"/>
          </a:xfrm>
          <a:solidFill>
            <a:srgbClr val="808080">
              <a:alpha val="23922"/>
            </a:srgbClr>
          </a:solidFill>
          <a:ln>
            <a:solidFill>
              <a:srgbClr val="33CCFF">
                <a:alpha val="27059"/>
              </a:srgb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La PIP dans MEGHA-TROPIQUES.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31747" name="Picture 3" descr="C:\Users\FONTAINE\Desktop\MEGHA-TROPIQUE\Vol15-20100806\CIP-PIP\traitement-image\loi_Aire-Dmax\graphiques\PIP-Dmax_vs_Aire-tps63073Dmin_1000-Dmax6400_pdt10s.bmp"/>
          <p:cNvPicPr>
            <a:picLocks noChangeAspect="1" noChangeArrowheads="1"/>
          </p:cNvPicPr>
          <p:nvPr/>
        </p:nvPicPr>
        <p:blipFill>
          <a:blip r:embed="rId8" cstate="print"/>
          <a:srcRect l="10035" b="5912"/>
          <a:stretch>
            <a:fillRect/>
          </a:stretch>
        </p:blipFill>
        <p:spPr bwMode="auto">
          <a:xfrm>
            <a:off x="3491880" y="3855765"/>
            <a:ext cx="3873252" cy="3002235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 rot="16200000">
            <a:off x="2954358" y="5190658"/>
            <a:ext cx="919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Aire(D) µm²</a:t>
            </a:r>
            <a:endParaRPr lang="fr-FR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148064" y="6581001"/>
            <a:ext cx="522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D µm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11"/>
          <p:cNvGrpSpPr>
            <a:grpSpLocks/>
          </p:cNvGrpSpPr>
          <p:nvPr/>
        </p:nvGrpSpPr>
        <p:grpSpPr bwMode="auto"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7" name="Picture 14" descr="essai1_pr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INSUFilaire-Q_Sig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UBP LOGOTYPE QUADRI2011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ogo_que_lamp_transp_pt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968552" cy="1124744"/>
          </a:xfrm>
          <a:solidFill>
            <a:srgbClr val="808080">
              <a:alpha val="23922"/>
            </a:srgbClr>
          </a:solidFill>
          <a:ln>
            <a:solidFill>
              <a:srgbClr val="33CCFF">
                <a:alpha val="27059"/>
              </a:srgb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La PIP dans MEGHA-TROPIQUES.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33794" name="Picture 2" descr="C:\Users\FONTAINE\Desktop\vol20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8227" t="3182" b="6131"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79512" y="1340768"/>
            <a:ext cx="735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thermodynamique et la dynamique influences les loi d’Aire (2DS, CIP, PIP).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247" t="1459" r="9247" b="1260"/>
          <a:stretch>
            <a:fillRect/>
          </a:stretch>
        </p:blipFill>
        <p:spPr>
          <a:xfrm>
            <a:off x="0" y="2204864"/>
            <a:ext cx="8229600" cy="3600400"/>
          </a:xfrm>
          <a:noFill/>
        </p:spPr>
      </p:pic>
      <p:sp>
        <p:nvSpPr>
          <p:cNvPr id="23555" name="ZoneTexte 6"/>
          <p:cNvSpPr txBox="1">
            <a:spLocks noChangeArrowheads="1"/>
          </p:cNvSpPr>
          <p:nvPr/>
        </p:nvSpPr>
        <p:spPr bwMode="auto">
          <a:xfrm>
            <a:off x="7740352" y="2060848"/>
            <a:ext cx="388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 dirty="0">
                <a:latin typeface="Calibri" pitchFamily="34" charset="0"/>
              </a:rPr>
              <a:t>T °C</a:t>
            </a:r>
          </a:p>
        </p:txBody>
      </p:sp>
      <p:sp>
        <p:nvSpPr>
          <p:cNvPr id="23556" name="ZoneTexte 6"/>
          <p:cNvSpPr txBox="1">
            <a:spLocks noChangeArrowheads="1"/>
          </p:cNvSpPr>
          <p:nvPr/>
        </p:nvSpPr>
        <p:spPr bwMode="auto">
          <a:xfrm>
            <a:off x="3275856" y="2060848"/>
            <a:ext cx="388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000">
                <a:latin typeface="Calibri" pitchFamily="34" charset="0"/>
              </a:rPr>
              <a:t>T °C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1196752"/>
            <a:ext cx="8460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u="sng" dirty="0" smtClean="0">
                <a:latin typeface="Calibri" pitchFamily="34" charset="0"/>
              </a:rPr>
              <a:t>2</a:t>
            </a:r>
            <a:r>
              <a:rPr lang="fr-FR" u="sng" baseline="30000" dirty="0" smtClean="0">
                <a:latin typeface="Calibri" pitchFamily="34" charset="0"/>
              </a:rPr>
              <a:t>ème</a:t>
            </a:r>
            <a:r>
              <a:rPr lang="fr-FR" u="sng" dirty="0" smtClean="0">
                <a:latin typeface="Calibri" pitchFamily="34" charset="0"/>
              </a:rPr>
              <a:t> approche :</a:t>
            </a:r>
            <a:r>
              <a:rPr lang="fr-FR" dirty="0" smtClean="0">
                <a:latin typeface="Calibri" pitchFamily="34" charset="0"/>
              </a:rPr>
              <a:t> Liaison des 2 exposants par une relation linéaire de type </a:t>
            </a:r>
            <a:r>
              <a:rPr lang="el-GR" dirty="0" smtClean="0">
                <a:latin typeface="Calibri" pitchFamily="34" charset="0"/>
              </a:rPr>
              <a:t>β</a:t>
            </a:r>
            <a:r>
              <a:rPr lang="fr-FR" dirty="0" smtClean="0">
                <a:latin typeface="Calibri" pitchFamily="34" charset="0"/>
              </a:rPr>
              <a:t>=a*</a:t>
            </a:r>
            <a:r>
              <a:rPr lang="el-GR" dirty="0" smtClean="0">
                <a:latin typeface="Calibri" pitchFamily="34" charset="0"/>
              </a:rPr>
              <a:t>γ</a:t>
            </a:r>
            <a:r>
              <a:rPr lang="fr-FR" dirty="0" smtClean="0">
                <a:latin typeface="Calibri" pitchFamily="34" charset="0"/>
              </a:rPr>
              <a:t>+b</a:t>
            </a:r>
            <a:endParaRPr lang="fr-FR" dirty="0">
              <a:latin typeface="Calibri" pitchFamily="34" charset="0"/>
            </a:endParaRPr>
          </a:p>
        </p:txBody>
      </p:sp>
      <p:grpSp>
        <p:nvGrpSpPr>
          <p:cNvPr id="2" name="Groupe 18"/>
          <p:cNvGrpSpPr>
            <a:grpSpLocks/>
          </p:cNvGrpSpPr>
          <p:nvPr/>
        </p:nvGrpSpPr>
        <p:grpSpPr bwMode="auto"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23562" name="Picture 14" descr="essai1_p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12" descr="INSUFilaire-Q_Sig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11" descr="UBP LOGOTYPE QUADRI2011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18" descr="logo_que_lamp_transp_pt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61" name="ZoneTexte 13"/>
          <p:cNvSpPr txBox="1">
            <a:spLocks noChangeArrowheads="1"/>
          </p:cNvSpPr>
          <p:nvPr/>
        </p:nvSpPr>
        <p:spPr bwMode="auto">
          <a:xfrm>
            <a:off x="0" y="5877272"/>
            <a:ext cx="9195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L’association de la loi Masse-Diamètre avec la loi d’Aire permet de faire ressortir l’influence de </a:t>
            </a:r>
          </a:p>
          <a:p>
            <a:r>
              <a:rPr lang="fr-FR" dirty="0" smtClean="0"/>
              <a:t>la température sur </a:t>
            </a:r>
            <a:r>
              <a:rPr lang="fr-FR" dirty="0"/>
              <a:t>la masse des </a:t>
            </a:r>
            <a:r>
              <a:rPr lang="fr-FR" dirty="0" smtClean="0"/>
              <a:t>hydrométéores. </a:t>
            </a:r>
            <a:endParaRPr lang="fr-FR" dirty="0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968552" cy="1124744"/>
          </a:xfrm>
          <a:solidFill>
            <a:srgbClr val="808080">
              <a:alpha val="23922"/>
            </a:srgbClr>
          </a:solidFill>
          <a:ln>
            <a:solidFill>
              <a:srgbClr val="33CCFF">
                <a:alpha val="27059"/>
              </a:srgb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La PIP dans MEGHA-TROPIQUES.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la PIP a montré qu’elle apportait beaucoup pour analyser la phase glace dans les nuages :</a:t>
            </a:r>
          </a:p>
          <a:p>
            <a:pPr lvl="1"/>
            <a:r>
              <a:rPr lang="fr-FR" dirty="0" smtClean="0"/>
              <a:t>Rapidité de l’acquisition qui permet d’avoir une population de particules importante statistiquement sur de petites intervalles de temps.</a:t>
            </a:r>
          </a:p>
          <a:p>
            <a:pPr lvl="1"/>
            <a:r>
              <a:rPr lang="fr-FR" dirty="0" smtClean="0"/>
              <a:t>Résolution suffisante pour représenter les grosses particules et leurs aspects géométriques.</a:t>
            </a:r>
          </a:p>
          <a:p>
            <a:r>
              <a:rPr lang="fr-FR" dirty="0" smtClean="0"/>
              <a:t>La PIP seras présente lors des prochaines campagnes :</a:t>
            </a:r>
          </a:p>
          <a:p>
            <a:pPr lvl="1"/>
            <a:r>
              <a:rPr lang="fr-FR" dirty="0" smtClean="0"/>
              <a:t>HYMEX en automne 2012</a:t>
            </a:r>
          </a:p>
          <a:p>
            <a:pPr lvl="1"/>
            <a:r>
              <a:rPr lang="fr-FR" dirty="0" smtClean="0"/>
              <a:t>HAIC en janvier février 2013</a:t>
            </a:r>
          </a:p>
          <a:p>
            <a:pPr lvl="1"/>
            <a:endParaRPr lang="fr-FR" dirty="0" smtClean="0"/>
          </a:p>
        </p:txBody>
      </p:sp>
      <p:grpSp>
        <p:nvGrpSpPr>
          <p:cNvPr id="4" name="Groupe 18"/>
          <p:cNvGrpSpPr>
            <a:grpSpLocks/>
          </p:cNvGrpSpPr>
          <p:nvPr/>
        </p:nvGrpSpPr>
        <p:grpSpPr bwMode="auto"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5" name="Picture 14" descr="essai1_pr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INSUFilaire-Q_Sig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UBP LOGOTYPE QUADRI2011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logo_que_lamp_transp_pt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968552" cy="1124744"/>
          </a:xfrm>
          <a:solidFill>
            <a:srgbClr val="808080">
              <a:alpha val="23922"/>
            </a:srgbClr>
          </a:solidFill>
          <a:ln>
            <a:solidFill>
              <a:srgbClr val="33CCFF">
                <a:alpha val="27059"/>
              </a:srgb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Conclusions et Prospectives.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5" name="Picture 14" descr="essai1_p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INSUFilaire-Q_Sig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UBP LOGOTYPE QUADRI2011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logo_que_lamp_transp_pt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ZoneTexte 11"/>
          <p:cNvSpPr txBox="1"/>
          <p:nvPr/>
        </p:nvSpPr>
        <p:spPr>
          <a:xfrm>
            <a:off x="2267744" y="3501008"/>
            <a:ext cx="4838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Merci, pour votre attention.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5"/>
          <p:cNvGrpSpPr/>
          <p:nvPr/>
        </p:nvGrpSpPr>
        <p:grpSpPr>
          <a:xfrm>
            <a:off x="0" y="0"/>
            <a:ext cx="9144000" cy="1150938"/>
            <a:chOff x="0" y="0"/>
            <a:chExt cx="9144000" cy="1150938"/>
          </a:xfrm>
        </p:grpSpPr>
        <p:pic>
          <p:nvPicPr>
            <p:cNvPr id="7" name="Picture 14" descr="essai1_pr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INSUFilaire-Q_Sig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3608" y="476672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UBP LOGOTYPE QUADRI2011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8" descr="logo_que_lamp_transp_pt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0232" y="0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ZoneTexte 15"/>
          <p:cNvSpPr txBox="1"/>
          <p:nvPr/>
        </p:nvSpPr>
        <p:spPr>
          <a:xfrm>
            <a:off x="2915816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FF00"/>
                </a:solidFill>
              </a:rPr>
              <a:t>PLAN</a:t>
            </a:r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03648" y="2204864"/>
            <a:ext cx="66397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 – Le projet MEGHA-TROPIQUE</a:t>
            </a:r>
          </a:p>
          <a:p>
            <a:endParaRPr lang="fr-FR" sz="2400" dirty="0" smtClean="0"/>
          </a:p>
          <a:p>
            <a:r>
              <a:rPr lang="fr-FR" sz="2400" dirty="0" smtClean="0"/>
              <a:t>2 – La sonde PIP.</a:t>
            </a:r>
          </a:p>
          <a:p>
            <a:endParaRPr lang="fr-FR" sz="2400" dirty="0" smtClean="0"/>
          </a:p>
          <a:p>
            <a:r>
              <a:rPr lang="fr-FR" sz="2400" dirty="0" smtClean="0"/>
              <a:t>3 – La sonde PIP dans le projet MEGHA-TROPIQUES.</a:t>
            </a:r>
          </a:p>
          <a:p>
            <a:endParaRPr lang="fr-FR" sz="2400" dirty="0" smtClean="0"/>
          </a:p>
          <a:p>
            <a:r>
              <a:rPr lang="fr-FR" sz="2400" dirty="0" smtClean="0"/>
              <a:t>4 – Conclusions et prospectives.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 l="2520" t="27000" r="10541" b="11801"/>
          <a:stretch>
            <a:fillRect/>
          </a:stretch>
        </p:blipFill>
        <p:spPr bwMode="auto">
          <a:xfrm>
            <a:off x="4175448" y="1196752"/>
            <a:ext cx="49685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3"/>
          <p:cNvGrpSpPr/>
          <p:nvPr/>
        </p:nvGrpSpPr>
        <p:grpSpPr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5" name="Picture 14" descr="essai1_pr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INSUFilaire-Q_Sig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UBP LOGOTYPE QUADRI2011-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logo_que_lamp_transp_pt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968552" cy="1124744"/>
          </a:xfrm>
          <a:solidFill>
            <a:srgbClr val="808080">
              <a:alpha val="23922"/>
            </a:srgbClr>
          </a:solidFill>
          <a:ln>
            <a:solidFill>
              <a:srgbClr val="33CCFF">
                <a:alpha val="27059"/>
              </a:srgb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 Projet MEGHA-TROPIQUES.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8568952" cy="5661248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Mission indo-française (proposée en 1993….) entre le </a:t>
            </a:r>
            <a:r>
              <a:rPr lang="fr-FR" sz="2000" b="1" dirty="0" err="1" smtClean="0"/>
              <a:t>Indian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Space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Research</a:t>
            </a:r>
            <a:r>
              <a:rPr lang="fr-FR" sz="2000" b="1" dirty="0" smtClean="0"/>
              <a:t> Organisation (ISRO) et le CNES dédiée </a:t>
            </a:r>
          </a:p>
          <a:p>
            <a:pPr>
              <a:buNone/>
            </a:pPr>
            <a:r>
              <a:rPr lang="fr-FR" sz="2000" b="1" dirty="0" smtClean="0"/>
              <a:t>	</a:t>
            </a:r>
            <a:r>
              <a:rPr lang="fr-FR" sz="2000" b="1" u="sng" dirty="0" smtClean="0"/>
              <a:t>au cycle de l’eau dans les Tropiques.</a:t>
            </a:r>
          </a:p>
          <a:p>
            <a:r>
              <a:rPr lang="fr-FR" sz="2000" b="1" dirty="0" smtClean="0"/>
              <a:t>Faible inclinaison sur l’équateur;  865 km d’altitude</a:t>
            </a:r>
          </a:p>
          <a:p>
            <a:r>
              <a:rPr lang="fr-FR" sz="2000" b="1" dirty="0" smtClean="0"/>
              <a:t>Haute répétitivité des mesures</a:t>
            </a:r>
          </a:p>
          <a:p>
            <a:r>
              <a:rPr lang="fr-FR" sz="2000" b="1" dirty="0" smtClean="0"/>
              <a:t>Lancement réussi : le 12 Octobre 2011 !</a:t>
            </a:r>
          </a:p>
          <a:p>
            <a:pPr>
              <a:buNone/>
            </a:pPr>
            <a:endParaRPr lang="fr-FR" sz="2000" b="1" dirty="0" smtClean="0"/>
          </a:p>
          <a:p>
            <a:r>
              <a:rPr lang="en-US" sz="2000" dirty="0" smtClean="0"/>
              <a:t>MADRAS (Microwave Analysis and Detection of Rain and Atmospheric Systems) est un imager micro-</a:t>
            </a:r>
            <a:r>
              <a:rPr lang="en-US" sz="2000" dirty="0" err="1" smtClean="0"/>
              <a:t>onde</a:t>
            </a:r>
            <a:r>
              <a:rPr lang="en-US" sz="2000" dirty="0" smtClean="0"/>
              <a:t>. </a:t>
            </a:r>
            <a:endParaRPr lang="fr-FR" sz="2000" dirty="0" smtClean="0"/>
          </a:p>
          <a:p>
            <a:r>
              <a:rPr lang="fr-FR" sz="2000" dirty="0" smtClean="0"/>
              <a:t>BRAIN (</a:t>
            </a:r>
            <a:r>
              <a:rPr lang="en-US" sz="2000" b="1" dirty="0" smtClean="0"/>
              <a:t>Bayesian Rain Algorithm Including Neural network) </a:t>
            </a:r>
            <a:r>
              <a:rPr lang="fr-FR" sz="2000" dirty="0" smtClean="0"/>
              <a:t>est l'algorithme </a:t>
            </a:r>
          </a:p>
          <a:p>
            <a:pPr>
              <a:buNone/>
            </a:pPr>
            <a:r>
              <a:rPr lang="fr-FR" sz="2000" dirty="0" smtClean="0"/>
              <a:t>	opérationnel pour </a:t>
            </a:r>
          </a:p>
          <a:p>
            <a:pPr>
              <a:buNone/>
            </a:pPr>
            <a:r>
              <a:rPr lang="fr-FR" sz="2000" dirty="0" smtClean="0"/>
              <a:t>	restituer la pluie </a:t>
            </a:r>
          </a:p>
          <a:p>
            <a:pPr>
              <a:buNone/>
            </a:pPr>
            <a:r>
              <a:rPr lang="fr-FR" sz="2000" dirty="0" smtClean="0"/>
              <a:t>	instantanée </a:t>
            </a:r>
          </a:p>
          <a:p>
            <a:pPr>
              <a:buNone/>
            </a:pPr>
            <a:r>
              <a:rPr lang="fr-FR" sz="2000" dirty="0" smtClean="0"/>
              <a:t>	MT/MADRAS</a:t>
            </a:r>
            <a:endParaRPr lang="fr-FR" sz="2000" dirty="0"/>
          </a:p>
          <a:p>
            <a:pPr>
              <a:buNone/>
            </a:pPr>
            <a:r>
              <a:rPr lang="fr-FR" sz="2000" dirty="0" smtClean="0"/>
              <a:t>	(Viltard 2006).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3048000" y="4797150"/>
          <a:ext cx="6096000" cy="206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4347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Verdana"/>
                        </a:rPr>
                        <a:t>MADRAS Frequencies </a:t>
                      </a:r>
                      <a:endParaRPr lang="fr-FR" sz="1000" dirty="0"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Polarization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Pixel size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Verdana"/>
                        </a:rPr>
                        <a:t>Main use </a:t>
                      </a:r>
                    </a:p>
                  </a:txBody>
                  <a:tcPr marL="0" marR="0" marT="0" marB="0" anchor="ctr"/>
                </a:tc>
              </a:tr>
              <a:tr h="343475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18.7 Ghz ± 100 Mhz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H + V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40 km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Verdana"/>
                        </a:rPr>
                        <a:t>ocean rain and surface wind </a:t>
                      </a:r>
                    </a:p>
                  </a:txBody>
                  <a:tcPr marL="0" marR="0" marT="0" marB="0" anchor="ctr"/>
                </a:tc>
              </a:tr>
              <a:tr h="343475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23.8 Ghz ± 200 Mhz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V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40 km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integrated water vapor </a:t>
                      </a:r>
                    </a:p>
                  </a:txBody>
                  <a:tcPr marL="0" marR="0" marT="0" marB="0" anchor="ctr"/>
                </a:tc>
              </a:tr>
              <a:tr h="343475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36.5 Ghz ± 500 Mhz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H + V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40 km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cloud liquid water </a:t>
                      </a:r>
                    </a:p>
                  </a:txBody>
                  <a:tcPr marL="0" marR="0" marT="0" marB="0" anchor="ctr"/>
                </a:tc>
              </a:tr>
              <a:tr h="343475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89 Ghz ± 1350 Mhz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Verdana"/>
                        </a:rPr>
                        <a:t>H + V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10 km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convective rain areas </a:t>
                      </a:r>
                    </a:p>
                  </a:txBody>
                  <a:tcPr marL="0" marR="0" marT="0" marB="0" anchor="ctr"/>
                </a:tc>
              </a:tr>
              <a:tr h="343475"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157 Ghz ± 1350 Mhz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Verdana"/>
                        </a:rPr>
                        <a:t>H + V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Verdana"/>
                        </a:rPr>
                        <a:t>6 km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latin typeface="Verdana"/>
                        </a:rPr>
                        <a:t>cloud</a:t>
                      </a:r>
                      <a:r>
                        <a:rPr lang="fr-FR" sz="1000" dirty="0">
                          <a:latin typeface="Verdana"/>
                        </a:rPr>
                        <a:t> top </a:t>
                      </a:r>
                      <a:r>
                        <a:rPr lang="fr-FR" sz="1000" dirty="0" err="1">
                          <a:latin typeface="Verdana"/>
                        </a:rPr>
                        <a:t>ice</a:t>
                      </a:r>
                      <a:r>
                        <a:rPr lang="fr-FR" sz="1000" dirty="0">
                          <a:latin typeface="Verdana"/>
                        </a:rPr>
                        <a:t>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5" name="Picture 14" descr="essai1_p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INSUFilaire-Q_Sig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UBP LOGOTYPE QUADRI2011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logo_que_lamp_transp_pt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8820472" cy="4752527"/>
          </a:xfrm>
        </p:spPr>
        <p:txBody>
          <a:bodyPr>
            <a:normAutofit fontScale="85000" lnSpcReduction="20000"/>
          </a:bodyPr>
          <a:lstStyle/>
          <a:p>
            <a:r>
              <a:rPr lang="fr-FR" u="sng" dirty="0" smtClean="0"/>
              <a:t>Les 2 campagnes MEGHA-TROPIQUES :</a:t>
            </a:r>
          </a:p>
          <a:p>
            <a:pPr lvl="1"/>
            <a:r>
              <a:rPr lang="fr-FR" dirty="0" smtClean="0"/>
              <a:t>Mesures aéroportés avec la participation du Falcon 20 de SAFIRE :</a:t>
            </a:r>
          </a:p>
          <a:p>
            <a:pPr lvl="2"/>
            <a:r>
              <a:rPr lang="fr-FR" dirty="0" smtClean="0"/>
              <a:t> région Continentale (Niamey/NIGER)</a:t>
            </a:r>
          </a:p>
          <a:p>
            <a:pPr lvl="2"/>
            <a:r>
              <a:rPr lang="fr-FR" dirty="0" smtClean="0"/>
              <a:t> région Océanique (Gan/MALDIVES).</a:t>
            </a:r>
          </a:p>
          <a:p>
            <a:pPr lvl="1"/>
            <a:r>
              <a:rPr lang="fr-FR" dirty="0" smtClean="0"/>
              <a:t>Instrumentations embarquées sur le Falcon20 :</a:t>
            </a:r>
          </a:p>
          <a:p>
            <a:pPr lvl="4"/>
            <a:r>
              <a:rPr lang="fr-FR" dirty="0" smtClean="0"/>
              <a:t>2DS : rangée de 128 photodiodes pour une résolution 10µm/pixels (2 voies : verticale et horizontale )</a:t>
            </a:r>
          </a:p>
          <a:p>
            <a:pPr lvl="4"/>
            <a:r>
              <a:rPr lang="fr-FR" dirty="0" smtClean="0"/>
              <a:t>CIP (Cloud Imaging Probe): rangée de 64 photodiodes pour une résolution 25µm/pixels.</a:t>
            </a:r>
          </a:p>
          <a:p>
            <a:pPr lvl="4"/>
            <a:r>
              <a:rPr lang="fr-FR" dirty="0" smtClean="0"/>
              <a:t>PIP: rangée de 64 photodiodes pour une résolution de 100µm/pixels.</a:t>
            </a:r>
          </a:p>
          <a:p>
            <a:pPr lvl="4"/>
            <a:r>
              <a:rPr lang="fr-FR" dirty="0" smtClean="0"/>
              <a:t>2DP: (ancienne génération de la PIP) rangée de 32 photodiodes pixels de résolution 200µm</a:t>
            </a:r>
          </a:p>
          <a:p>
            <a:pPr lvl="4"/>
            <a:r>
              <a:rPr lang="fr-FR" dirty="0" smtClean="0"/>
              <a:t>CPI : imageur haute résolution avec camera CCD de 1024pixels</a:t>
            </a:r>
            <a:r>
              <a:rPr lang="fr-FR" dirty="0" smtClean="0">
                <a:latin typeface="Arial Unicode MS"/>
                <a:ea typeface="Arial Unicode MS"/>
                <a:cs typeface="Arial Unicode MS"/>
              </a:rPr>
              <a:t> ╳ </a:t>
            </a:r>
            <a:r>
              <a:rPr lang="fr-FR" dirty="0" smtClean="0"/>
              <a:t>1024pixels ; de résolution 2.3µm.</a:t>
            </a:r>
          </a:p>
          <a:p>
            <a:pPr lvl="4"/>
            <a:r>
              <a:rPr lang="fr-FR" dirty="0" smtClean="0"/>
              <a:t>RASTA: RADAR doppler à 95GHZ (LATMOS).</a:t>
            </a:r>
          </a:p>
          <a:p>
            <a:pPr lvl="4">
              <a:buNone/>
            </a:pP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51520" y="609329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/>
              <a:t>Objectif : Prévision des taux de précipitation à l’aide des températures de brillance mesurées par le Satellite.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968552" cy="1124744"/>
          </a:xfrm>
          <a:solidFill>
            <a:srgbClr val="808080">
              <a:alpha val="23922"/>
            </a:srgbClr>
          </a:solidFill>
          <a:ln>
            <a:solidFill>
              <a:srgbClr val="33CCFF">
                <a:alpha val="27059"/>
              </a:srgb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Le Projet MEGHA-TROPIQUES.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2" name="Accolade fermante 11"/>
          <p:cNvSpPr/>
          <p:nvPr/>
        </p:nvSpPr>
        <p:spPr>
          <a:xfrm rot="10800000">
            <a:off x="1115616" y="3212976"/>
            <a:ext cx="1296144" cy="2088232"/>
          </a:xfrm>
          <a:prstGeom prst="rightBrac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3789040"/>
            <a:ext cx="1192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Images de </a:t>
            </a:r>
          </a:p>
          <a:p>
            <a:r>
              <a:rPr lang="fr-FR" dirty="0" smtClean="0"/>
              <a:t>particules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1187624" y="5301208"/>
            <a:ext cx="648072" cy="288032"/>
          </a:xfrm>
          <a:prstGeom prst="rightArrow">
            <a:avLst>
              <a:gd name="adj1" fmla="val 422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0" y="5229200"/>
            <a:ext cx="1232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Réflectivité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5" name="Picture 14" descr="essai1_p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INSUFilaire-Q_Sig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UBP LOGOTYPE QUADRI2011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logo_que_lamp_transp_pt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860032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600" u="sng" dirty="0" smtClean="0"/>
              <a:t>Precipitation Imaging Probe (PIP).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Fabriquée par Droplet Measurement Technologies.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Spectromètre optique mesurant la projection des hydrométéore. (image en 2D).</a:t>
            </a:r>
          </a:p>
          <a:p>
            <a:pPr>
              <a:buFontTx/>
              <a:buChar char="-"/>
            </a:pPr>
            <a:endParaRPr lang="fr-FR" sz="1600" dirty="0" smtClean="0"/>
          </a:p>
          <a:p>
            <a:pPr>
              <a:buFontTx/>
              <a:buChar char="-"/>
            </a:pPr>
            <a:r>
              <a:rPr lang="fr-FR" sz="1600" dirty="0" smtClean="0"/>
              <a:t>Rangées de 64 photodiodes pour des pixels de résolution 100µm</a:t>
            </a:r>
            <a:r>
              <a:rPr lang="fr-FR" sz="1600" dirty="0" smtClean="0">
                <a:latin typeface="Arial Unicode MS"/>
                <a:ea typeface="Arial Unicode MS"/>
                <a:cs typeface="Arial Unicode MS"/>
              </a:rPr>
              <a:t>╳</a:t>
            </a:r>
            <a:r>
              <a:rPr lang="fr-FR" sz="1600" dirty="0" smtClean="0">
                <a:ea typeface="Arial Unicode MS"/>
                <a:cs typeface="Arial Unicode MS"/>
              </a:rPr>
              <a:t>100µm.</a:t>
            </a:r>
          </a:p>
          <a:p>
            <a:pPr>
              <a:buNone/>
            </a:pPr>
            <a:r>
              <a:rPr lang="fr-FR" sz="1600" dirty="0" smtClean="0">
                <a:ea typeface="Arial Unicode MS"/>
                <a:cs typeface="Arial Unicode MS"/>
              </a:rPr>
              <a:t>	=&gt; tailles des hydrométéores mesurés de 100µm à 6400µm.</a:t>
            </a:r>
          </a:p>
          <a:p>
            <a:pPr>
              <a:buFontTx/>
              <a:buChar char="-"/>
            </a:pPr>
            <a:endParaRPr lang="fr-FR" sz="1600" dirty="0" smtClean="0">
              <a:ea typeface="Arial Unicode MS"/>
              <a:cs typeface="Arial Unicode MS"/>
            </a:endParaRPr>
          </a:p>
          <a:p>
            <a:pPr>
              <a:buFontTx/>
              <a:buChar char="-"/>
            </a:pPr>
            <a:r>
              <a:rPr lang="fr-FR" sz="1600" dirty="0" smtClean="0">
                <a:ea typeface="Arial Unicode MS"/>
                <a:cs typeface="Arial Unicode MS"/>
              </a:rPr>
              <a:t>Profondeur de champs de 26 cm, Surface d’échantillonnage 26cm</a:t>
            </a:r>
            <a:r>
              <a:rPr lang="fr-FR" sz="1600" dirty="0" smtClean="0">
                <a:latin typeface="Arial Unicode MS"/>
                <a:ea typeface="Arial Unicode MS"/>
                <a:cs typeface="Arial Unicode MS"/>
              </a:rPr>
              <a:t>╳</a:t>
            </a:r>
            <a:r>
              <a:rPr lang="fr-FR" sz="1600" dirty="0" smtClean="0">
                <a:ea typeface="Arial Unicode MS"/>
                <a:cs typeface="Arial Unicode MS"/>
              </a:rPr>
              <a:t>6,4mm.</a:t>
            </a:r>
          </a:p>
          <a:p>
            <a:pPr>
              <a:buFontTx/>
              <a:buChar char="-"/>
            </a:pPr>
            <a:endParaRPr lang="fr-FR" sz="1600" dirty="0" smtClean="0">
              <a:ea typeface="Arial Unicode MS"/>
              <a:cs typeface="Arial Unicode MS"/>
            </a:endParaRPr>
          </a:p>
          <a:p>
            <a:pPr>
              <a:buFontTx/>
              <a:buChar char="-"/>
            </a:pPr>
            <a:r>
              <a:rPr lang="fr-FR" sz="1600" dirty="0" smtClean="0">
                <a:ea typeface="Arial Unicode MS"/>
                <a:cs typeface="Arial Unicode MS"/>
              </a:rPr>
              <a:t>Vitesse maximale  d’échantillonnage: 200m/s.</a:t>
            </a:r>
          </a:p>
          <a:p>
            <a:pPr lvl="1">
              <a:buNone/>
            </a:pPr>
            <a:r>
              <a:rPr lang="fr-FR" sz="1200" dirty="0" smtClean="0">
                <a:ea typeface="Arial Unicode MS"/>
                <a:cs typeface="Arial Unicode MS"/>
              </a:rPr>
              <a:t>(Vitesse limite de la 2DP 125 m/s)</a:t>
            </a:r>
            <a:endParaRPr lang="fr-FR" sz="12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340768"/>
            <a:ext cx="4038600" cy="196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429000"/>
            <a:ext cx="404583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104456" cy="576064"/>
          </a:xfrm>
          <a:solidFill>
            <a:srgbClr val="808080">
              <a:alpha val="23922"/>
            </a:srgbClr>
          </a:solidFill>
          <a:ln>
            <a:solidFill>
              <a:schemeClr val="tx1">
                <a:alpha val="27059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La sonde PIP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0800" r="8201" b="2801"/>
          <a:stretch>
            <a:fillRect/>
          </a:stretch>
        </p:blipFill>
        <p:spPr bwMode="auto">
          <a:xfrm>
            <a:off x="5039544" y="3163990"/>
            <a:ext cx="4104456" cy="369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 l="10800" t="1800" r="8201" b="2801"/>
          <a:stretch>
            <a:fillRect/>
          </a:stretch>
        </p:blipFill>
        <p:spPr bwMode="auto">
          <a:xfrm>
            <a:off x="5076056" y="3264648"/>
            <a:ext cx="4067944" cy="359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e 3"/>
          <p:cNvGrpSpPr/>
          <p:nvPr/>
        </p:nvGrpSpPr>
        <p:grpSpPr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5" name="Picture 14" descr="essai1_pre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INSUFilaire-Q_Sig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UBP LOGOTYPE QUADRI2011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logo_que_lamp_transp_pt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600" b="1" u="sng" dirty="0" smtClean="0"/>
              <a:t>La sonde PIP indispensable pour MEGHA-TROPIQUES.</a:t>
            </a:r>
          </a:p>
          <a:p>
            <a:pPr>
              <a:buNone/>
            </a:pPr>
            <a:r>
              <a:rPr lang="fr-FR" sz="2600" dirty="0" smtClean="0"/>
              <a:t>Acquisition du </a:t>
            </a:r>
            <a:r>
              <a:rPr lang="fr-FR" sz="2600" b="1" dirty="0" smtClean="0"/>
              <a:t>LaMP</a:t>
            </a:r>
            <a:r>
              <a:rPr lang="fr-FR" sz="2600" dirty="0" smtClean="0"/>
              <a:t> avec l’aide d’un cofinancement INSU et </a:t>
            </a:r>
          </a:p>
          <a:p>
            <a:pPr>
              <a:buNone/>
            </a:pPr>
            <a:r>
              <a:rPr lang="fr-FR" sz="2600" dirty="0" smtClean="0"/>
              <a:t>CNES.</a:t>
            </a:r>
          </a:p>
          <a:p>
            <a:pPr>
              <a:buNone/>
            </a:pPr>
            <a:r>
              <a:rPr lang="fr-FR" sz="2400" dirty="0" smtClean="0"/>
              <a:t>- Elle peut enregistrer jusqu’à 12000 particules/s avec un rapport de comptage de 100%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- Mesure des particules qui peuvent précipiter.</a:t>
            </a:r>
          </a:p>
          <a:p>
            <a:pPr>
              <a:buFontTx/>
              <a:buChar char="-"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- 40% de la masse moyenne estimée </a:t>
            </a:r>
          </a:p>
          <a:p>
            <a:pPr>
              <a:buNone/>
            </a:pPr>
            <a:r>
              <a:rPr lang="fr-FR" sz="2400" dirty="0" smtClean="0"/>
              <a:t>  dans la campagne MEGHA-TROPIQUES </a:t>
            </a:r>
          </a:p>
          <a:p>
            <a:pPr>
              <a:buNone/>
            </a:pPr>
            <a:r>
              <a:rPr lang="fr-FR" sz="2400" dirty="0" smtClean="0"/>
              <a:t>  2010 est comprise dans les particules </a:t>
            </a:r>
          </a:p>
          <a:p>
            <a:pPr>
              <a:buNone/>
            </a:pPr>
            <a:r>
              <a:rPr lang="fr-FR" sz="2400" dirty="0" smtClean="0"/>
              <a:t>  au dessus de 1mm, contre 20% </a:t>
            </a:r>
          </a:p>
          <a:p>
            <a:pPr>
              <a:buNone/>
            </a:pPr>
            <a:r>
              <a:rPr lang="fr-FR" sz="2400" dirty="0" smtClean="0"/>
              <a:t>  en 2011.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104456" cy="576064"/>
          </a:xfrm>
          <a:solidFill>
            <a:srgbClr val="808080">
              <a:alpha val="23922"/>
            </a:srgbClr>
          </a:solidFill>
          <a:ln>
            <a:solidFill>
              <a:schemeClr val="tx1">
                <a:alpha val="27059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La sonde PIP</a:t>
            </a: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5" name="Picture 14" descr="essai1_p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INSUFilaire-Q_Sig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UBP LOGOTYPE QUADRI2011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8" descr="logo_que_lamp_transp_pt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355976" cy="566124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Mesure la projection des particules par le laser sur l’alignement des diodes durant le déplacement de l’avion.</a:t>
            </a:r>
          </a:p>
          <a:p>
            <a:r>
              <a:rPr lang="fr-FR" sz="2000" dirty="0" smtClean="0"/>
              <a:t>=&gt; pas d’information sur le volume de la particule et de sa densité.</a:t>
            </a:r>
          </a:p>
          <a:p>
            <a:r>
              <a:rPr lang="fr-FR" sz="2000" dirty="0" smtClean="0"/>
              <a:t>Classification selon leur taille (PSD).</a:t>
            </a:r>
          </a:p>
          <a:p>
            <a:r>
              <a:rPr lang="fr-FR" sz="2000" dirty="0" smtClean="0"/>
              <a:t>Algorithme de restitution des paramètres de la particule tel que:</a:t>
            </a:r>
          </a:p>
          <a:p>
            <a:pPr lvl="1"/>
            <a:r>
              <a:rPr lang="fr-FR" sz="1600" dirty="0" smtClean="0"/>
              <a:t>Surface</a:t>
            </a:r>
          </a:p>
          <a:p>
            <a:pPr lvl="1"/>
            <a:r>
              <a:rPr lang="fr-FR" sz="1600" dirty="0" smtClean="0"/>
              <a:t>Longueur maximale, Diamètre équivalent</a:t>
            </a:r>
          </a:p>
          <a:p>
            <a:pPr lvl="1"/>
            <a:r>
              <a:rPr lang="fr-FR" sz="1600" dirty="0" smtClean="0"/>
              <a:t>Périmètre, </a:t>
            </a:r>
            <a:r>
              <a:rPr lang="fr-FR" sz="1600" dirty="0" err="1" smtClean="0"/>
              <a:t>etc</a:t>
            </a:r>
            <a:r>
              <a:rPr lang="fr-FR" sz="1600" dirty="0" smtClean="0"/>
              <a:t> …</a:t>
            </a:r>
          </a:p>
          <a:p>
            <a:pPr lvl="1"/>
            <a:endParaRPr lang="fr-FR" sz="1600" dirty="0" smtClean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104456" cy="576064"/>
          </a:xfrm>
          <a:solidFill>
            <a:srgbClr val="808080">
              <a:alpha val="23922"/>
            </a:srgbClr>
          </a:solidFill>
          <a:ln>
            <a:solidFill>
              <a:schemeClr val="tx1">
                <a:alpha val="27059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La sonde PIP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FONTAINE\Desktop\MEGHA-TROPIQUE\Vol15-20100806\CIP-PIP\catalogue\_58769_ 384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196752"/>
            <a:ext cx="4500562" cy="4536504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644008" y="5805264"/>
            <a:ext cx="43953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200" dirty="0" smtClean="0"/>
              <a:t>Exemple de mesures réalisées par la sonde PIP</a:t>
            </a:r>
          </a:p>
          <a:p>
            <a:r>
              <a:rPr lang="fr-FR" sz="1200" dirty="0" smtClean="0"/>
              <a:t>durant la campagne MEGHA-TROPIQUE à Niamey(NIGER) end 2010.</a:t>
            </a:r>
            <a:endParaRPr lang="fr-FR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5661248"/>
            <a:ext cx="131543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3995936" y="58772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err="1" smtClean="0"/>
              <a:t>L</a:t>
            </a:r>
            <a:r>
              <a:rPr lang="fr-FR" sz="1100" u="sng" dirty="0" err="1" smtClean="0"/>
              <a:t>max</a:t>
            </a:r>
            <a:endParaRPr lang="fr-FR" sz="1100" u="sng" dirty="0"/>
          </a:p>
        </p:txBody>
      </p:sp>
      <p:grpSp>
        <p:nvGrpSpPr>
          <p:cNvPr id="15" name="Groupe 13"/>
          <p:cNvGrpSpPr/>
          <p:nvPr/>
        </p:nvGrpSpPr>
        <p:grpSpPr>
          <a:xfrm>
            <a:off x="539552" y="5877272"/>
            <a:ext cx="3600400" cy="864096"/>
            <a:chOff x="2411760" y="5733256"/>
            <a:chExt cx="3600400" cy="864096"/>
          </a:xfrm>
        </p:grpSpPr>
        <p:cxnSp>
          <p:nvCxnSpPr>
            <p:cNvPr id="16" name="Connecteur droit 15"/>
            <p:cNvCxnSpPr/>
            <p:nvPr/>
          </p:nvCxnSpPr>
          <p:spPr>
            <a:xfrm flipV="1">
              <a:off x="3851920" y="5733256"/>
              <a:ext cx="1008112" cy="7920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flipH="1" flipV="1">
              <a:off x="4860032" y="5733256"/>
              <a:ext cx="1152128" cy="28803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3851920" y="5805264"/>
              <a:ext cx="864096" cy="7920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18"/>
            <p:cNvCxnSpPr/>
            <p:nvPr/>
          </p:nvCxnSpPr>
          <p:spPr>
            <a:xfrm flipH="1" flipV="1">
              <a:off x="3995936" y="5949280"/>
              <a:ext cx="611008" cy="5600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2771800" y="6093296"/>
              <a:ext cx="108012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2411760" y="5805264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u="sng" dirty="0" smtClean="0"/>
                <a:t>D</a:t>
              </a:r>
              <a:r>
                <a:rPr lang="fr-FR" sz="1100" u="sng" dirty="0" smtClean="0"/>
                <a:t>eq</a:t>
              </a:r>
              <a:endParaRPr lang="fr-FR" sz="1100" u="sng" dirty="0"/>
            </a:p>
          </p:txBody>
        </p:sp>
      </p:grpSp>
      <p:cxnSp>
        <p:nvCxnSpPr>
          <p:cNvPr id="23" name="Connecteur droit 22"/>
          <p:cNvCxnSpPr/>
          <p:nvPr/>
        </p:nvCxnSpPr>
        <p:spPr>
          <a:xfrm>
            <a:off x="7884368" y="1268760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956376" y="126876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1cm</a:t>
            </a:r>
            <a:endParaRPr lang="fr-FR" dirty="0"/>
          </a:p>
        </p:txBody>
      </p:sp>
      <p:pic>
        <p:nvPicPr>
          <p:cNvPr id="8193" name="Picture 1" descr="E:\MEGHA-TROPIQUE II\vol46\PIP\20111127144510\catalogue\catalogue_S_sup_100px\_15.8664_ 43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7496" y="1196752"/>
            <a:ext cx="4536504" cy="4536504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4644008" y="5805264"/>
            <a:ext cx="43924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Exemple de mesures réalisées par la sonde PIP</a:t>
            </a:r>
          </a:p>
          <a:p>
            <a:r>
              <a:rPr lang="fr-FR" sz="1200" dirty="0" smtClean="0"/>
              <a:t>durant la campagne MEGHA-TROPIQUE à Gan(Maldives) end 2011.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9"/>
          <p:cNvGrpSpPr/>
          <p:nvPr/>
        </p:nvGrpSpPr>
        <p:grpSpPr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24" name="Picture 14" descr="essai1_p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2" descr="INSUFilaire-Q_Sig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1" descr="UBP LOGOTYPE QUADRI2011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8" descr="logo_que_lamp_transp_pt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ZoneTexte 22"/>
          <p:cNvSpPr txBox="1"/>
          <p:nvPr/>
        </p:nvSpPr>
        <p:spPr>
          <a:xfrm>
            <a:off x="179512" y="7647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9" name="Objet 1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6" name="Objet d’environnement du Gestionnaire de liaisons" showAsIcon="1" r:id="rId7" imgW="0" imgH="0" progId="Package">
              <p:embed/>
            </p:oleObj>
          </a:graphicData>
        </a:graphic>
      </p:graphicFrame>
      <p:grpSp>
        <p:nvGrpSpPr>
          <p:cNvPr id="13" name="Groupe 12"/>
          <p:cNvGrpSpPr/>
          <p:nvPr/>
        </p:nvGrpSpPr>
        <p:grpSpPr>
          <a:xfrm>
            <a:off x="0" y="1268760"/>
            <a:ext cx="9144000" cy="3693319"/>
            <a:chOff x="0" y="1340768"/>
            <a:chExt cx="9144000" cy="3693319"/>
          </a:xfrm>
        </p:grpSpPr>
        <p:sp>
          <p:nvSpPr>
            <p:cNvPr id="5" name="ZoneTexte 4"/>
            <p:cNvSpPr txBox="1"/>
            <p:nvPr/>
          </p:nvSpPr>
          <p:spPr>
            <a:xfrm>
              <a:off x="0" y="1340768"/>
              <a:ext cx="9144000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u="sng" dirty="0" smtClean="0"/>
                <a:t>Objectif : Prévision des taux de précipitation à l’aide des températures de brillance.</a:t>
              </a:r>
            </a:p>
            <a:p>
              <a:pPr>
                <a:buFont typeface="Symbol" pitchFamily="18" charset="2"/>
                <a:buChar char="Þ"/>
              </a:pPr>
              <a:endParaRPr lang="fr-FR" dirty="0" smtClean="0"/>
            </a:p>
            <a:p>
              <a:r>
                <a:rPr lang="fr-FR" b="1" u="sng" dirty="0" smtClean="0"/>
                <a:t>Objectif du </a:t>
              </a:r>
              <a:r>
                <a:rPr lang="fr-FR" b="1" u="sng" dirty="0" err="1" smtClean="0"/>
                <a:t>LaMP</a:t>
              </a:r>
              <a:r>
                <a:rPr lang="fr-FR" b="1" u="sng" dirty="0" smtClean="0"/>
                <a:t> :</a:t>
              </a:r>
              <a:r>
                <a:rPr lang="fr-FR" dirty="0" smtClean="0"/>
                <a:t> Caractériser la microphysique détaillée in-situ.  </a:t>
              </a:r>
            </a:p>
            <a:p>
              <a:r>
                <a:rPr lang="fr-FR" dirty="0" smtClean="0"/>
                <a:t>	=&gt; fournir des lois Masse-Diamètre et des PSD à l’algorithme de restitution (BRAIN) </a:t>
              </a:r>
            </a:p>
            <a:p>
              <a:endParaRPr lang="fr-FR" dirty="0" smtClean="0"/>
            </a:p>
            <a:p>
              <a:r>
                <a:rPr lang="fr-FR" dirty="0" smtClean="0"/>
                <a:t>      à disposition : </a:t>
              </a:r>
            </a:p>
            <a:p>
              <a:endParaRPr lang="fr-FR" dirty="0" smtClean="0"/>
            </a:p>
            <a:p>
              <a:pPr lvl="1">
                <a:buFontTx/>
                <a:buChar char="-"/>
              </a:pPr>
              <a:r>
                <a:rPr lang="fr-FR" dirty="0" smtClean="0"/>
                <a:t> Réflectivités mesurées par RASTA à 95 GHz (mesure indirecte de la masse).</a:t>
              </a:r>
            </a:p>
            <a:p>
              <a:pPr lvl="1">
                <a:buFontTx/>
                <a:buChar char="-"/>
              </a:pPr>
              <a:r>
                <a:rPr lang="fr-FR" dirty="0" smtClean="0"/>
                <a:t> PSD des hydrométéores mesurés par les sondes (2DS, CIP, PIP, 2DP).</a:t>
              </a:r>
            </a:p>
            <a:p>
              <a:pPr lvl="1">
                <a:buFontTx/>
                <a:buChar char="-"/>
              </a:pPr>
              <a:r>
                <a:rPr lang="fr-FR" dirty="0" smtClean="0"/>
                <a:t> lois statistiques sur la géométrie des particules.</a:t>
              </a:r>
            </a:p>
            <a:p>
              <a:pPr>
                <a:buFontTx/>
                <a:buChar char="-"/>
              </a:pPr>
              <a:endParaRPr lang="fr-FR" dirty="0" smtClean="0"/>
            </a:p>
            <a:p>
              <a:r>
                <a:rPr lang="fr-FR" dirty="0" smtClean="0"/>
                <a:t>Loi Masse-Diamètre de la forme</a:t>
              </a:r>
            </a:p>
            <a:p>
              <a:endParaRPr lang="fr-FR" dirty="0"/>
            </a:p>
          </p:txBody>
        </p:sp>
        <p:graphicFrame>
          <p:nvGraphicFramePr>
            <p:cNvPr id="20" name="Objet 19"/>
            <p:cNvGraphicFramePr>
              <a:graphicFrameLocks noChangeAspect="1"/>
            </p:cNvGraphicFramePr>
            <p:nvPr/>
          </p:nvGraphicFramePr>
          <p:xfrm>
            <a:off x="3203848" y="4293096"/>
            <a:ext cx="1368152" cy="413028"/>
          </p:xfrm>
          <a:graphic>
            <a:graphicData uri="http://schemas.openxmlformats.org/presentationml/2006/ole">
              <p:oleObj spid="_x0000_s6147" name="Équation" r:id="rId8" imgW="672840" imgH="203040" progId="Equation.3">
                <p:embed/>
              </p:oleObj>
            </a:graphicData>
          </a:graphic>
        </p:graphicFrame>
      </p:grp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968552" cy="1124744"/>
          </a:xfrm>
          <a:solidFill>
            <a:srgbClr val="808080">
              <a:alpha val="23922"/>
            </a:srgbClr>
          </a:solidFill>
          <a:ln>
            <a:solidFill>
              <a:srgbClr val="33CCFF">
                <a:alpha val="27059"/>
              </a:srgb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La PIP dans MEGHA-TROPIQUES.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6148" name="Picture 4" descr="C:\Users\FONTAINE\Desktop\data MEGHA TROPIQUE\MT2\_vol50_time27189sDmax.tif"/>
          <p:cNvPicPr>
            <a:picLocks noChangeAspect="1" noChangeArrowheads="1"/>
          </p:cNvPicPr>
          <p:nvPr/>
        </p:nvPicPr>
        <p:blipFill>
          <a:blip r:embed="rId9" cstate="print"/>
          <a:srcRect l="14593" t="4114" r="14592" b="4114"/>
          <a:stretch>
            <a:fillRect/>
          </a:stretch>
        </p:blipFill>
        <p:spPr bwMode="auto">
          <a:xfrm>
            <a:off x="6084168" y="3883164"/>
            <a:ext cx="3059832" cy="2974836"/>
          </a:xfrm>
          <a:prstGeom prst="rect">
            <a:avLst/>
          </a:prstGeom>
          <a:noFill/>
        </p:spPr>
      </p:pic>
      <p:sp>
        <p:nvSpPr>
          <p:cNvPr id="15" name="ZoneTexte 14"/>
          <p:cNvSpPr txBox="1"/>
          <p:nvPr/>
        </p:nvSpPr>
        <p:spPr>
          <a:xfrm>
            <a:off x="0" y="4725144"/>
            <a:ext cx="365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 La réflectivité équivalente à 95GHz : </a:t>
            </a:r>
            <a:endParaRPr lang="fr-FR" u="sng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51520" y="5229200"/>
          <a:ext cx="4465638" cy="615950"/>
        </p:xfrm>
        <a:graphic>
          <a:graphicData uri="http://schemas.openxmlformats.org/presentationml/2006/ole">
            <p:oleObj spid="_x0000_s6148" name="Équation" r:id="rId10" imgW="243828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5771" t="3117" r="7665" b="3358"/>
          <a:stretch>
            <a:fillRect/>
          </a:stretch>
        </p:blipFill>
        <p:spPr bwMode="auto">
          <a:xfrm>
            <a:off x="0" y="3212976"/>
            <a:ext cx="558011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e 18"/>
          <p:cNvGrpSpPr/>
          <p:nvPr/>
        </p:nvGrpSpPr>
        <p:grpSpPr>
          <a:xfrm>
            <a:off x="0" y="0"/>
            <a:ext cx="9290050" cy="1263650"/>
            <a:chOff x="0" y="0"/>
            <a:chExt cx="9290050" cy="1263650"/>
          </a:xfrm>
        </p:grpSpPr>
        <p:pic>
          <p:nvPicPr>
            <p:cNvPr id="20" name="Picture 14" descr="essai1_pr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1150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" descr="INSUFilaire-Q_Sig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188" y="620713"/>
              <a:ext cx="1079500" cy="47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1" descr="UBP LOGOTYPE QUADRI2011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813" y="260350"/>
              <a:ext cx="790575" cy="60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8" descr="logo_que_lamp_transp_pt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92950" y="333375"/>
              <a:ext cx="2197100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ZoneTexte 9"/>
          <p:cNvSpPr txBox="1"/>
          <p:nvPr/>
        </p:nvSpPr>
        <p:spPr>
          <a:xfrm>
            <a:off x="0" y="148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Méthode générale utilisée :</a:t>
            </a:r>
            <a:r>
              <a:rPr lang="fr-FR" dirty="0" smtClean="0"/>
              <a:t> on contraint la masse par rapport à la Réflectivité mesurée.</a:t>
            </a:r>
            <a:endParaRPr lang="fr-FR" u="sng" dirty="0" smtClean="0"/>
          </a:p>
          <a:p>
            <a:endParaRPr lang="fr-FR" u="sng" dirty="0" smtClean="0"/>
          </a:p>
          <a:p>
            <a:pPr marL="400050" indent="-400050">
              <a:buAutoNum type="romanLcParenR"/>
            </a:pPr>
            <a:r>
              <a:rPr lang="el-GR" dirty="0" smtClean="0"/>
              <a:t>β</a:t>
            </a:r>
            <a:r>
              <a:rPr lang="fr-FR" dirty="0" smtClean="0"/>
              <a:t> est fixé (constant pour tout les vols), on recherche la valeur du pré-facteur </a:t>
            </a:r>
            <a:r>
              <a:rPr lang="el-GR" dirty="0" smtClean="0"/>
              <a:t>α</a:t>
            </a:r>
            <a:r>
              <a:rPr lang="fr-FR" dirty="0" smtClean="0"/>
              <a:t>.</a:t>
            </a:r>
          </a:p>
          <a:p>
            <a:pPr marL="400050" indent="-400050">
              <a:buAutoNum type="romanLcParenR"/>
            </a:pPr>
            <a:r>
              <a:rPr lang="el-GR" dirty="0" smtClean="0"/>
              <a:t>β</a:t>
            </a:r>
            <a:r>
              <a:rPr lang="fr-FR" dirty="0" smtClean="0"/>
              <a:t> est fonction d’une loi géométrique (Loi d’aire) et on recherche le pré-facteur </a:t>
            </a:r>
            <a:r>
              <a:rPr lang="el-GR" dirty="0" smtClean="0"/>
              <a:t>α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72097" y="3284984"/>
            <a:ext cx="36719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L’exposant est constant et identique</a:t>
            </a:r>
          </a:p>
          <a:p>
            <a:r>
              <a:rPr lang="fr-FR" dirty="0" smtClean="0"/>
              <a:t>Pour tous les vols.</a:t>
            </a:r>
          </a:p>
          <a:p>
            <a:endParaRPr lang="fr-FR" dirty="0" smtClean="0"/>
          </a:p>
          <a:p>
            <a:r>
              <a:rPr lang="fr-FR" dirty="0" smtClean="0"/>
              <a:t>- On calcul la moyenne de </a:t>
            </a:r>
            <a:r>
              <a:rPr lang="el-GR" dirty="0" smtClean="0"/>
              <a:t>α</a:t>
            </a:r>
            <a:r>
              <a:rPr lang="fr-FR" dirty="0" smtClean="0"/>
              <a:t> sur</a:t>
            </a:r>
          </a:p>
          <a:p>
            <a:r>
              <a:rPr lang="fr-FR" dirty="0" smtClean="0"/>
              <a:t>l’ensemble des vols étudier.</a:t>
            </a:r>
          </a:p>
          <a:p>
            <a:pPr>
              <a:buFont typeface="Symbol"/>
              <a:buChar char="Þ"/>
            </a:pPr>
            <a:r>
              <a:rPr lang="el-GR" dirty="0" smtClean="0"/>
              <a:t>α</a:t>
            </a:r>
            <a:r>
              <a:rPr lang="fr-FR" dirty="0" smtClean="0"/>
              <a:t> moyen</a:t>
            </a:r>
          </a:p>
          <a:p>
            <a:pPr>
              <a:buFont typeface="Symbol"/>
              <a:buChar char="Þ"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Mauvaise description, car ne montre pas les variations de la densité en fonction des processus microphysique.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39552" y="3356992"/>
            <a:ext cx="193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/>
              <a:t>Vol 20 18/08/2010</a:t>
            </a:r>
            <a:endParaRPr lang="fr-FR" u="sng" dirty="0"/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2339752" y="0"/>
            <a:ext cx="4968552" cy="1124744"/>
          </a:xfrm>
          <a:solidFill>
            <a:srgbClr val="808080">
              <a:alpha val="23922"/>
            </a:srgbClr>
          </a:solidFill>
          <a:ln>
            <a:solidFill>
              <a:srgbClr val="33CCFF">
                <a:alpha val="27059"/>
              </a:srgbClr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La PIP dans MEGHA-TROPIQUES.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563888" y="1124744"/>
            <a:ext cx="235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La Loi Masse-Diamètre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0" y="2852936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 smtClean="0"/>
              <a:t>i) Première approche :</a:t>
            </a:r>
            <a:r>
              <a:rPr lang="fr-FR" dirty="0" smtClean="0"/>
              <a:t> 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fr-FR" dirty="0" smtClean="0">
                <a:solidFill>
                  <a:srgbClr val="FF0000"/>
                </a:solidFill>
              </a:rPr>
              <a:t>=2,1 </a:t>
            </a:r>
            <a:r>
              <a:rPr lang="fr-FR" sz="1200" dirty="0" smtClean="0"/>
              <a:t>(donné par la littérature)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911</Words>
  <Application>Microsoft Office PowerPoint</Application>
  <PresentationFormat>Affichage à l'écran (4:3)</PresentationFormat>
  <Paragraphs>173</Paragraphs>
  <Slides>14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Thème Office</vt:lpstr>
      <vt:lpstr>Objet d’environnement du Gestionnaire de liaisons</vt:lpstr>
      <vt:lpstr>Équation</vt:lpstr>
      <vt:lpstr>La sonde précipitation PIP utilisée dans le cadre du projet MEGHA-TROPIQUES</vt:lpstr>
      <vt:lpstr>Diapositive 2</vt:lpstr>
      <vt:lpstr>Le Projet MEGHA-TROPIQUES.</vt:lpstr>
      <vt:lpstr>Le Projet MEGHA-TROPIQUES.</vt:lpstr>
      <vt:lpstr>La sonde PIP</vt:lpstr>
      <vt:lpstr>La sonde PIP</vt:lpstr>
      <vt:lpstr>La sonde PIP</vt:lpstr>
      <vt:lpstr>La PIP dans MEGHA-TROPIQUES.</vt:lpstr>
      <vt:lpstr>La PIP dans MEGHA-TROPIQUES.</vt:lpstr>
      <vt:lpstr>La PIP dans MEGHA-TROPIQUES.</vt:lpstr>
      <vt:lpstr>La PIP dans MEGHA-TROPIQUES.</vt:lpstr>
      <vt:lpstr>La PIP dans MEGHA-TROPIQUES.</vt:lpstr>
      <vt:lpstr>Conclusions et Prospectives.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sonde précipitation PIP utilisée dans le cadre du projet MEGHA-TROPIQUES</dc:title>
  <dc:creator>Emmanuel Fontaine</dc:creator>
  <cp:lastModifiedBy>emmanuel</cp:lastModifiedBy>
  <cp:revision>152</cp:revision>
  <dcterms:created xsi:type="dcterms:W3CDTF">2012-03-22T09:35:45Z</dcterms:created>
  <dcterms:modified xsi:type="dcterms:W3CDTF">2012-03-28T11:13:33Z</dcterms:modified>
</cp:coreProperties>
</file>